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13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13744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باسل أسعد"/>
          <p:cNvSpPr txBox="1">
            <a:spLocks noGrp="1"/>
          </p:cNvSpPr>
          <p:nvPr>
            <p:ph type="body" sz="quarter" idx="21"/>
          </p:nvPr>
        </p:nvSpPr>
        <p:spPr>
          <a:xfrm>
            <a:off x="1270000" y="6362700"/>
            <a:ext cx="10464800" cy="497308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 باسل أسعد</a:t>
            </a:r>
          </a:p>
        </p:txBody>
      </p:sp>
      <p:sp>
        <p:nvSpPr>
          <p:cNvPr id="94" name="&quot;اكتب الاقتباس هنا.&quot;"/>
          <p:cNvSpPr txBox="1">
            <a:spLocks noGrp="1"/>
          </p:cNvSpPr>
          <p:nvPr>
            <p:ph type="body" sz="quarter" idx="22"/>
          </p:nvPr>
        </p:nvSpPr>
        <p:spPr>
          <a:xfrm>
            <a:off x="1270000" y="4242516"/>
            <a:ext cx="10464800" cy="65896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rtl="0">
              <a:defRPr/>
            </a:pPr>
            <a:r>
              <a:t>"اكتب الاقتباس هنا." </a:t>
            </a:r>
          </a:p>
        </p:txBody>
      </p:sp>
      <p:sp>
        <p:nvSpPr>
          <p:cNvPr id="9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منظر للشاطئ والبحر من الكثبان الرملية العشبية"/>
          <p:cNvSpPr>
            <a:spLocks noGrp="1"/>
          </p:cNvSpPr>
          <p:nvPr>
            <p:ph type="pic" idx="21"/>
          </p:nvPr>
        </p:nvSpPr>
        <p:spPr>
          <a:xfrm>
            <a:off x="-1308100" y="-50800"/>
            <a:ext cx="14782800" cy="985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أفق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منظر للشاطئ والبحر من الكثبان الرملية العشبية"/>
          <p:cNvSpPr>
            <a:spLocks noGrp="1"/>
          </p:cNvSpPr>
          <p:nvPr>
            <p:ph type="pic" idx="21"/>
          </p:nvPr>
        </p:nvSpPr>
        <p:spPr>
          <a:xfrm>
            <a:off x="1625600" y="374650"/>
            <a:ext cx="9753600" cy="6502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نص العنوان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2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طائر البلشون يحلق على ارتفاع منخفض فوق الشاطئ خلف سياج قصير"/>
          <p:cNvSpPr>
            <a:spLocks noGrp="1"/>
          </p:cNvSpPr>
          <p:nvPr>
            <p:ph type="pic" idx="21"/>
          </p:nvPr>
        </p:nvSpPr>
        <p:spPr>
          <a:xfrm>
            <a:off x="6375400" y="635000"/>
            <a:ext cx="82169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نص العنوان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نص العنوان</a:t>
            </a:r>
          </a:p>
        </p:txBody>
      </p:sp>
      <p:sp>
        <p:nvSpPr>
          <p:cNvPr id="4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57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طريق رملي بين تلين يؤدي إلى المحيط"/>
          <p:cNvSpPr>
            <a:spLocks noGrp="1"/>
          </p:cNvSpPr>
          <p:nvPr>
            <p:ph type="pic" idx="21"/>
          </p:nvPr>
        </p:nvSpPr>
        <p:spPr>
          <a:xfrm>
            <a:off x="3810000" y="2590800"/>
            <a:ext cx="942975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67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طريق رملي بين تلين يؤدي إلى المحيط"/>
          <p:cNvSpPr>
            <a:spLocks noGrp="1"/>
          </p:cNvSpPr>
          <p:nvPr>
            <p:ph type="pic" sz="quarter" idx="21"/>
          </p:nvPr>
        </p:nvSpPr>
        <p:spPr>
          <a:xfrm>
            <a:off x="6556375" y="5092700"/>
            <a:ext cx="565785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طائر البلشون يحلق على ارتفاع منخفض فوق الشاطئ خلف سياج قصير"/>
          <p:cNvSpPr>
            <a:spLocks noGrp="1"/>
          </p:cNvSpPr>
          <p:nvPr>
            <p:ph type="pic" sz="half" idx="22"/>
          </p:nvPr>
        </p:nvSpPr>
        <p:spPr>
          <a:xfrm>
            <a:off x="6718300" y="749300"/>
            <a:ext cx="5334000" cy="5334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منظر للشاطئ والبحر من الكثبان الرملية العشبية"/>
          <p:cNvSpPr>
            <a:spLocks noGrp="1"/>
          </p:cNvSpPr>
          <p:nvPr>
            <p:ph type="pic" idx="23"/>
          </p:nvPr>
        </p:nvSpPr>
        <p:spPr>
          <a:xfrm>
            <a:off x="-2832100" y="889000"/>
            <a:ext cx="119634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6335119" y="9296400"/>
            <a:ext cx="327789" cy="34074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7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انقر نقرًا مزدوجًا للتحرير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" name="انقر نقرًا مزدوجًا للتحرير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1" name="IMG_9650 2.jpg" descr="IMG_9650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0427" y="-1"/>
            <a:ext cx="13345654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مقراب هابل الفضائي…"/>
          <p:cNvSpPr txBox="1"/>
          <p:nvPr/>
        </p:nvSpPr>
        <p:spPr>
          <a:xfrm>
            <a:off x="2735846" y="3632325"/>
            <a:ext cx="6749534" cy="15802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sz="4400">
                <a:solidFill>
                  <a:srgbClr val="FFFFFF"/>
                </a:solidFill>
              </a:defRPr>
            </a:pPr>
            <a:r>
              <a:t>مقراب هابل الفضائي</a:t>
            </a:r>
          </a:p>
          <a:p>
            <a:pPr rtl="0">
              <a:defRPr sz="4400">
                <a:solidFill>
                  <a:srgbClr val="FFFFFF"/>
                </a:solidFill>
              </a:defRPr>
            </a:pPr>
            <a:r>
              <a:t>Hubble Space Telescope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IMG_9650 2.jpg" descr="IMG_9650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14754" y="-32397"/>
            <a:ext cx="13434308" cy="9818394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المراجع:…"/>
          <p:cNvSpPr txBox="1"/>
          <p:nvPr/>
        </p:nvSpPr>
        <p:spPr>
          <a:xfrm>
            <a:off x="4215160" y="3922915"/>
            <a:ext cx="4041080" cy="15013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4000">
                <a:solidFill>
                  <a:srgbClr val="FFFFFF"/>
                </a:solidFill>
              </a:defRPr>
            </a:pPr>
            <a:r>
              <a:t>المراجع:</a:t>
            </a:r>
          </a:p>
          <a:p>
            <a:pPr rtl="0">
              <a:defRPr sz="4000">
                <a:solidFill>
                  <a:srgbClr val="FFFFFF"/>
                </a:solidFill>
              </a:defRPr>
            </a:pPr>
            <a:r>
              <a:t>وكالة ناسا (NASA)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G_9650 2.jpg" descr="IMG_9650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48827" y="-57299"/>
            <a:ext cx="13502454" cy="9868198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الأسبوع العالمي للفضاء"/>
          <p:cNvSpPr txBox="1"/>
          <p:nvPr/>
        </p:nvSpPr>
        <p:spPr>
          <a:xfrm>
            <a:off x="3334819" y="1820889"/>
            <a:ext cx="6055763" cy="930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الأسبوع العالمي للفضاء</a:t>
            </a:r>
          </a:p>
        </p:txBody>
      </p:sp>
      <p:sp>
        <p:nvSpPr>
          <p:cNvPr id="153" name="خزامى الغشام…"/>
          <p:cNvSpPr txBox="1"/>
          <p:nvPr/>
        </p:nvSpPr>
        <p:spPr>
          <a:xfrm>
            <a:off x="9199921" y="4286895"/>
            <a:ext cx="2220160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 rtl="0">
              <a:defRPr sz="3500">
                <a:solidFill>
                  <a:srgbClr val="FFFFFF"/>
                </a:solidFill>
              </a:defRPr>
            </a:pPr>
            <a:r>
              <a:rPr dirty="0" err="1"/>
              <a:t>خزامى</a:t>
            </a:r>
            <a:r>
              <a:rPr dirty="0"/>
              <a:t> </a:t>
            </a:r>
            <a:r>
              <a:rPr dirty="0" err="1"/>
              <a:t>الغشام</a:t>
            </a:r>
            <a:r>
              <a:rPr dirty="0"/>
              <a:t> </a:t>
            </a:r>
          </a:p>
          <a:p>
            <a:pPr algn="r" rtl="0">
              <a:defRPr sz="3500">
                <a:solidFill>
                  <a:srgbClr val="FFFFFF"/>
                </a:solidFill>
              </a:defRPr>
            </a:pPr>
            <a:r>
              <a:rPr lang="ar-SA" dirty="0" smtClean="0"/>
              <a:t> </a:t>
            </a:r>
            <a:r>
              <a:rPr dirty="0" err="1" smtClean="0"/>
              <a:t>ثالث</a:t>
            </a:r>
            <a:r>
              <a:rPr dirty="0" smtClean="0"/>
              <a:t>/</a:t>
            </a:r>
            <a:r>
              <a:rPr lang="ar-SA" dirty="0" smtClean="0"/>
              <a:t> </a:t>
            </a:r>
            <a:r>
              <a:rPr dirty="0" smtClean="0"/>
              <a:t>٣</a:t>
            </a:r>
            <a:endParaRPr dirty="0"/>
          </a:p>
        </p:txBody>
      </p:sp>
      <p:sp>
        <p:nvSpPr>
          <p:cNvPr id="154" name="مديرة المدرسة: منيرة العبيكي"/>
          <p:cNvSpPr txBox="1"/>
          <p:nvPr/>
        </p:nvSpPr>
        <p:spPr>
          <a:xfrm>
            <a:off x="7258051" y="8857238"/>
            <a:ext cx="5029200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dirty="0" smtClean="0"/>
              <a:t>مديرة المدرسة : </a:t>
            </a:r>
            <a:r>
              <a:rPr dirty="0" err="1" smtClean="0"/>
              <a:t>منيرة</a:t>
            </a:r>
            <a:r>
              <a:rPr dirty="0" smtClean="0"/>
              <a:t> </a:t>
            </a:r>
            <a:r>
              <a:rPr dirty="0" err="1"/>
              <a:t>العبيكي</a:t>
            </a:r>
            <a:endParaRPr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IMG_9650 2.jpg" descr="IMG_9650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0474" y="-44696"/>
            <a:ext cx="13467965" cy="9842992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تلسكوب هابل الفضائي هو مشروع تعاون دولي بين وكالة ناسا ووكالة الفضاء الأوروبية (وكالة الفضاء الأوروبية).…"/>
          <p:cNvSpPr txBox="1"/>
          <p:nvPr/>
        </p:nvSpPr>
        <p:spPr>
          <a:xfrm>
            <a:off x="-326514" y="5484696"/>
            <a:ext cx="13004801" cy="33087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defTabSz="12700" rtl="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 b="0">
                <a:solidFill>
                  <a:srgbClr val="FFFFFF"/>
                </a:solidFill>
              </a:defRPr>
            </a:pPr>
            <a:r>
              <a:t>تلسكوب هابل الفضائي هو مشروع تعاون دولي بين وكالة ناسا ووكالة الفضاء الأوروبية (وكالة الفضاء الأوروبية).</a:t>
            </a:r>
          </a:p>
          <a:p>
            <a:pPr algn="r" defTabSz="12700" rtl="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 b="0">
                <a:solidFill>
                  <a:srgbClr val="FFFFFF"/>
                </a:solidFill>
              </a:defRPr>
            </a:pPr>
            <a:r>
              <a:t>  يدير التلسكوب مركز جودارد لرحلات الفضاء التابع لناسا في جرينبيلت بولاية ماريلان</a:t>
            </a:r>
          </a:p>
          <a:p>
            <a:pPr algn="r" defTabSz="12700" rtl="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 b="0">
                <a:solidFill>
                  <a:srgbClr val="FFFFFF"/>
                </a:solidFill>
              </a:defRPr>
            </a:pPr>
            <a:r>
              <a:t>  يجري معهد علوم تلسكوب الفضاء (STScI) في بالتيمور بولاية ماريلاند عمليات علوم هابل.</a:t>
            </a:r>
          </a:p>
          <a:p>
            <a:pPr algn="r" defTabSz="12700" rtl="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 b="0">
                <a:solidFill>
                  <a:srgbClr val="FFFFFF"/>
                </a:solidFill>
              </a:defRPr>
            </a:pPr>
            <a:r>
              <a:t>  يتم تشغيل STScI لصالح وكالة ناسا من قبل اتحاد الجامعات</a:t>
            </a:r>
          </a:p>
          <a:p>
            <a:pPr algn="r" defTabSz="12700" rtl="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 b="0">
                <a:solidFill>
                  <a:srgbClr val="FFFFFF"/>
                </a:solidFill>
              </a:defRPr>
            </a:pPr>
            <a:r>
              <a:t> لأبحاث علم الفلك في واشنطن.</a:t>
            </a:r>
          </a:p>
        </p:txBody>
      </p:sp>
      <p:pic>
        <p:nvPicPr>
          <p:cNvPr id="126" name="لقطة الشاشة 2022-10-03 في 5.20.07 م.png" descr="لقطة الشاشة 2022-10-03 في 5.20.07 م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18050" y="655720"/>
            <a:ext cx="8265381" cy="44177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IMG_9650 2.jpg" descr="IMG_9650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93991" y="-90307"/>
            <a:ext cx="13810301" cy="10093187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يستخدم الفلكيون تلسكوب هابل الفضائي للحصول على…"/>
          <p:cNvSpPr txBox="1"/>
          <p:nvPr/>
        </p:nvSpPr>
        <p:spPr>
          <a:xfrm>
            <a:off x="78608" y="2426227"/>
            <a:ext cx="12415859" cy="5356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 defTabSz="12700" rtl="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700" b="0">
                <a:solidFill>
                  <a:srgbClr val="FFFFFF"/>
                </a:solidFill>
              </a:defRPr>
            </a:pPr>
            <a:r>
              <a:t>يستخدم الفلكيون تلسكوب هابل الفضائي للحصول على </a:t>
            </a:r>
          </a:p>
          <a:p>
            <a:pPr algn="r" defTabSz="12700" rtl="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700" b="0">
                <a:solidFill>
                  <a:srgbClr val="FFFFFF"/>
                </a:solidFill>
              </a:defRPr>
            </a:pPr>
            <a:r>
              <a:t>صور واضحة للأجسام والظواهر السماوية التي لم يتمكنوا </a:t>
            </a:r>
          </a:p>
          <a:p>
            <a:pPr algn="r" defTabSz="12700" rtl="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700" b="0">
                <a:solidFill>
                  <a:srgbClr val="FFFFFF"/>
                </a:solidFill>
              </a:defRPr>
            </a:pPr>
            <a:r>
              <a:t>من مشاهدة تفاصيلها الدقيقة من قبل. وتشتمل هذه الصور على نجوم محاطة </a:t>
            </a:r>
          </a:p>
          <a:p>
            <a:pPr algn="r" defTabSz="12700" rtl="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700" b="0">
                <a:solidFill>
                  <a:srgbClr val="FFFFFF"/>
                </a:solidFill>
              </a:defRPr>
            </a:pPr>
            <a:r>
              <a:t>بأقراص من الغبار تحولت إلى نظم كوكبية،</a:t>
            </a:r>
          </a:p>
          <a:p>
            <a:pPr algn="r" defTabSz="12700" rtl="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700" b="0">
                <a:solidFill>
                  <a:srgbClr val="FFFFFF"/>
                </a:solidFill>
              </a:defRPr>
            </a:pPr>
            <a:r>
              <a:t> وصور مجرات متناثرة في الكون،</a:t>
            </a:r>
          </a:p>
          <a:p>
            <a:pPr algn="r" defTabSz="12700" rtl="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700" b="0">
                <a:solidFill>
                  <a:srgbClr val="FFFFFF"/>
                </a:solidFill>
              </a:defRPr>
            </a:pPr>
            <a:r>
              <a:t> وصور مجرات أخرى يتصادم بعض أجزائها بأجزاء مجرات أخرى.</a:t>
            </a:r>
          </a:p>
          <a:p>
            <a:pPr algn="r" defTabSz="12700" rtl="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700" b="0">
                <a:solidFill>
                  <a:srgbClr val="FFFFFF"/>
                </a:solidFill>
              </a:defRPr>
            </a:pPr>
            <a:r>
              <a:t> كما استخدم التلسكوب في العثور على دليل لوجود الثقوب السوداء</a:t>
            </a:r>
          </a:p>
          <a:p>
            <a:pPr algn="r" defTabSz="12700" rtl="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700" b="0">
                <a:solidFill>
                  <a:srgbClr val="FFFFFF"/>
                </a:solidFill>
              </a:defRPr>
            </a:pPr>
            <a:r>
              <a:t> التي تتوسط معظم المجرات.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G_9650 2.jpg" descr="IMG_9650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8689" y="1269"/>
            <a:ext cx="13483209" cy="9854134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التقاطات التلسكوب هابل"/>
          <p:cNvSpPr txBox="1"/>
          <p:nvPr/>
        </p:nvSpPr>
        <p:spPr>
          <a:xfrm>
            <a:off x="3486807" y="4021643"/>
            <a:ext cx="6031186" cy="876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التقاطات التلسكوب هابل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G_9655.JPG" descr="IMG_965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6689" y="-442933"/>
            <a:ext cx="13299332" cy="106394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IMG_9653.jpg" descr="IMG_965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796" y="-91260"/>
            <a:ext cx="13193565" cy="99361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IMG_9656.JPG" descr="IMG_965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IMG_9650 2.jpg" descr="IMG_9650 2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93671" y="-16989"/>
            <a:ext cx="13563956" cy="9913147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أكمل تلسكوب هابل الفضائي التابع لناسا ، من موقعه المرتفع فوق الغلاف الجوي للأرض ،…"/>
          <p:cNvSpPr txBox="1"/>
          <p:nvPr/>
        </p:nvSpPr>
        <p:spPr>
          <a:xfrm>
            <a:off x="1173951" y="6992406"/>
            <a:ext cx="10656898" cy="2271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 defTabSz="12700" rtl="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100" b="0">
                <a:solidFill>
                  <a:srgbClr val="FFFFFF"/>
                </a:solidFill>
              </a:defRPr>
            </a:pPr>
            <a:r>
              <a:t>أكمل تلسكوب هابل الفضائي التابع لناسا ، من موقعه المرتفع فوق الغلاف الجوي للأرض ،</a:t>
            </a:r>
          </a:p>
          <a:p>
            <a:pPr algn="r" defTabSz="12700" rtl="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100" b="0">
                <a:solidFill>
                  <a:srgbClr val="FFFFFF"/>
                </a:solidFill>
              </a:defRPr>
            </a:pPr>
            <a:r>
              <a:t> الجولة الكبرى لهذا العام في النظام الشمسي الخارجي - كوكب المشتري وزحل وأورانوس ونبتون.</a:t>
            </a:r>
          </a:p>
          <a:p>
            <a:pPr algn="l" defTabSz="12700" rtl="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100" b="0">
                <a:solidFill>
                  <a:srgbClr val="FFFFFF"/>
                </a:solidFill>
              </a:defRPr>
            </a:pPr>
            <a:endParaRPr/>
          </a:p>
          <a:p>
            <a:pPr algn="r" defTabSz="12700" rtl="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100" b="0">
                <a:solidFill>
                  <a:srgbClr val="FFFFFF"/>
                </a:solidFill>
              </a:defRPr>
            </a:pPr>
            <a:r>
              <a:t> تكشف لقطات هابل للكواكب الخارجية عن تغيرات شديدة ودقيقة تحدث بسرعة في هذه العوالم البعيدة. </a:t>
            </a:r>
          </a:p>
          <a:p>
            <a:pPr algn="l" defTabSz="12700" rtl="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100" b="0">
                <a:solidFill>
                  <a:srgbClr val="FFFFFF"/>
                </a:solidFill>
              </a:defRPr>
            </a:pPr>
            <a:r>
              <a:t> يلقي عرض هابل الحاد نظرة ثاقبة على أنماط الطقس والمواسم الرائعة والديناميكية على هذه الكواكب الغازية العملاقة</a:t>
            </a:r>
          </a:p>
          <a:p>
            <a:pPr algn="r" defTabSz="12700" rtl="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100" b="0">
                <a:solidFill>
                  <a:srgbClr val="FFFFFF"/>
                </a:solidFill>
              </a:defRPr>
            </a:pPr>
            <a:r>
              <a:t> وتسمح لعلماء الفلك بالتحقيق في الأسباب المتشابهة والمختلفة للغاية لتغير الغلاف الجوي.</a:t>
            </a:r>
          </a:p>
        </p:txBody>
      </p:sp>
      <p:pic>
        <p:nvPicPr>
          <p:cNvPr id="142" name="4W2ssBSTScI-01FM7PKXP6C5A3C1BTDNS6MDFZ.MP4" descr="4W2ssBSTScI-01FM7PKXP6C5A3C1BTDNS6MDFZ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784313" y="1042152"/>
            <a:ext cx="9436174" cy="530784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3" fill="hold"/>
                                        <p:tgtEl>
                                          <p:spTgt spid="1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42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G_9650 2.jpg" descr="IMG_9650 2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10812" y="-29517"/>
            <a:ext cx="13901107" cy="10159553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يعرض هذا التصور الانبعاثات متعددة الأطوال الموجية والهياكل ثلاثية الأبعاد المحيطة بإيتا كارينا ، أحد أكثر النجوم ضخامة واندفاعًا في مجرتنا.…"/>
          <p:cNvSpPr txBox="1"/>
          <p:nvPr/>
        </p:nvSpPr>
        <p:spPr>
          <a:xfrm>
            <a:off x="571499" y="6363225"/>
            <a:ext cx="11427943" cy="2615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 defTabSz="12700" rtl="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 b="0">
                <a:solidFill>
                  <a:srgbClr val="FFFFFF"/>
                </a:solidFill>
              </a:defRPr>
            </a:pPr>
            <a:r>
              <a:t>يعرض هذا التصور الانبعاثات متعددة الأطوال الموجية والهياكل ثلاثية الأبعاد المحيطة بإيتا كارينا ، أحد أكثر النجوم ضخامة واندفاعًا في مجرتنا.</a:t>
            </a:r>
          </a:p>
          <a:p>
            <a:pPr algn="r" defTabSz="12700" rtl="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 b="0">
                <a:solidFill>
                  <a:srgbClr val="FFFFFF"/>
                </a:solidFill>
              </a:defRPr>
            </a:pPr>
            <a:endParaRPr/>
          </a:p>
          <a:p>
            <a:pPr algn="r" defTabSz="12700" rtl="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 b="0">
                <a:solidFill>
                  <a:srgbClr val="FFFFFF"/>
                </a:solidFill>
              </a:defRPr>
            </a:pPr>
            <a:r>
              <a:t> رصد اثنان من مراصد ناسا الكبرى ، تلسكوب هابل الفضائي ومرصد شاندرا للأشعة السينية ،</a:t>
            </a:r>
          </a:p>
          <a:p>
            <a:pPr algn="r" defTabSz="12700" rtl="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 b="0">
                <a:solidFill>
                  <a:srgbClr val="FFFFFF"/>
                </a:solidFill>
              </a:defRPr>
            </a:pPr>
            <a:r>
              <a:t> إيتا كارينا باستخدام الضوء المرئي والأشعة فوق البنفسجية والأشعة السينية ، وكذلك في خط انبعاث ألفا الهيدروجين.</a:t>
            </a:r>
          </a:p>
          <a:p>
            <a:pPr algn="r" defTabSz="12700" rtl="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 b="0">
                <a:solidFill>
                  <a:srgbClr val="FFFFFF"/>
                </a:solidFill>
              </a:defRPr>
            </a:pPr>
            <a:r>
              <a:t>  تم تصميم هذه الصور ثنائية الأبعاد بواسطة علماء الفلك والفنانين لإنشاء تصور ثلاثي الأبعاد يجلب صور التلسكوب إلى الحياة.</a:t>
            </a:r>
          </a:p>
          <a:p>
            <a:pPr algn="r" defTabSz="12700" rtl="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 b="0">
                <a:solidFill>
                  <a:srgbClr val="FFFFFF"/>
                </a:solidFill>
              </a:defRPr>
            </a:pPr>
            <a:endParaRPr/>
          </a:p>
          <a:p>
            <a:pPr algn="r" defTabSz="12700" rtl="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 b="0">
                <a:solidFill>
                  <a:srgbClr val="FFFFFF"/>
                </a:solidFill>
              </a:defRPr>
            </a:pPr>
            <a:r>
              <a:t> يعرض التسلسل منطقة طول موجي واحد للنموذج متعدد الطبقات في كل مرة ، </a:t>
            </a:r>
          </a:p>
          <a:p>
            <a:pPr algn="r" defTabSz="12700" rtl="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1800" b="0">
                <a:solidFill>
                  <a:srgbClr val="FFFFFF"/>
                </a:solidFill>
              </a:defRPr>
            </a:pPr>
            <a:r>
              <a:t>ويبني بنية متداخلة معقدة.  يحصل المشاهد على عرض كامل بزاوية 360 درجة ويمكنه تجميع نموذج عقلي كامل يساعد في تفسير ملاحظات ناسا.</a:t>
            </a:r>
          </a:p>
        </p:txBody>
      </p:sp>
      <p:pic>
        <p:nvPicPr>
          <p:cNvPr id="146" name="w0mdAEvideoplayback.mov" descr="w0mdAEvideoplayback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976721" y="572503"/>
            <a:ext cx="9526040" cy="53583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500" fill="hold"/>
                                        <p:tgtEl>
                                          <p:spTgt spid="1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46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363</Words>
  <Application>Microsoft Office PowerPoint</Application>
  <PresentationFormat>مخصص</PresentationFormat>
  <Paragraphs>36</Paragraphs>
  <Slides>11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11</vt:i4>
      </vt:variant>
    </vt:vector>
  </HeadingPairs>
  <TitlesOfParts>
    <vt:vector size="17" baseType="lpstr">
      <vt:lpstr>Helvetica Light</vt:lpstr>
      <vt:lpstr>Helvetica Neue</vt:lpstr>
      <vt:lpstr>Helvetica Neue Light</vt:lpstr>
      <vt:lpstr>Helvetica Neue Medium</vt:lpstr>
      <vt:lpstr>Helvetica Neue Thin</vt:lpstr>
      <vt:lpstr>White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لمياء</dc:creator>
  <cp:lastModifiedBy>لمياء</cp:lastModifiedBy>
  <cp:revision>2</cp:revision>
  <dcterms:modified xsi:type="dcterms:W3CDTF">2022-10-06T05:58:05Z</dcterms:modified>
</cp:coreProperties>
</file>